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0"/>
  </p:notesMasterIdLst>
  <p:sldIdLst>
    <p:sldId id="256" r:id="rId2"/>
    <p:sldId id="273" r:id="rId3"/>
    <p:sldId id="257" r:id="rId4"/>
    <p:sldId id="258" r:id="rId5"/>
    <p:sldId id="274" r:id="rId6"/>
    <p:sldId id="259" r:id="rId7"/>
    <p:sldId id="276" r:id="rId8"/>
    <p:sldId id="275"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7" autoAdjust="0"/>
    <p:restoredTop sz="73619" autoAdjust="0"/>
  </p:normalViewPr>
  <p:slideViewPr>
    <p:cSldViewPr>
      <p:cViewPr varScale="1">
        <p:scale>
          <a:sx n="84" d="100"/>
          <a:sy n="84" d="100"/>
        </p:scale>
        <p:origin x="-7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974706F-F8C2-4D92-81F8-4E2162679C92}" type="datetimeFigureOut">
              <a:rPr lang="en-US"/>
              <a:pPr>
                <a:defRPr/>
              </a:pPr>
              <a:t>12/5/2009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BBD1BE1-7EAB-4AF4-888A-74D5573C4CB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Unfortunately this quote represents the thinking of many schools today.  In the past few years there has been a huge push in elementary schools to get computers and media technology into the classrooms without much thought or substantiated evidence that this technology is actually improving our children’s knowledge.  According to Jane Healy, an educational psychologist “most of the research that has been done regarding the effects technology has on actual learning, has been done by people with an axe to grind, particularly people who would like to see that computers and media really help, such as the technology firms that produce the very technology they are studying.”  Not exactly unbiased research.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787EB6-3E35-4112-AB7B-7F6E16C702DE}" type="slidenum">
              <a:rPr lang="en-US"/>
              <a:pPr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buFont typeface="Arial" pitchFamily="34" charset="0"/>
              <a:buNone/>
              <a:defRPr/>
            </a:pPr>
            <a:r>
              <a:rPr lang="en-US" dirty="0" smtClean="0"/>
              <a:t>The following slides will breakdown this information in more detail.</a:t>
            </a:r>
            <a:endParaRPr lang="en-US"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0FC88C-0106-49A8-8D0C-AF392DCA39C8}" type="slidenum">
              <a:rPr lang="en-US"/>
              <a:pPr fontAlgn="base">
                <a:spcBef>
                  <a:spcPct val="0"/>
                </a:spcBef>
                <a:spcAft>
                  <a:spcPct val="0"/>
                </a:spcAft>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marL="228600" indent="-228600" eaLnBrk="1" fontAlgn="auto" hangingPunct="1">
              <a:spcBef>
                <a:spcPts val="0"/>
              </a:spcBef>
              <a:spcAft>
                <a:spcPts val="0"/>
              </a:spcAft>
              <a:buFont typeface="+mj-lt"/>
              <a:buNone/>
              <a:defRPr/>
            </a:pPr>
            <a:r>
              <a:rPr lang="en-US" dirty="0" smtClean="0"/>
              <a:t>We will discuss each of these in more detail in the following slides.</a:t>
            </a:r>
            <a:endParaRPr lang="en-US" dirty="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6F8E78-A1F5-473B-B7AC-8CA63E80534F}" type="slidenum">
              <a:rPr lang="en-US"/>
              <a:pPr fontAlgn="base">
                <a:spcBef>
                  <a:spcPct val="0"/>
                </a:spcBef>
                <a:spcAft>
                  <a:spcPct val="0"/>
                </a:spcAft>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Jess – describe teaching the teachers – VERY differentiated</a:t>
            </a:r>
          </a:p>
          <a:p>
            <a:endParaRPr lang="en-US" smtClean="0"/>
          </a:p>
          <a:p>
            <a:r>
              <a:rPr lang="en-US" smtClean="0"/>
              <a:t>Time involvement – 1 hr / mo. + pd days; always enough to get started, never enough to dig deep</a:t>
            </a:r>
          </a:p>
          <a:p>
            <a:endParaRPr lang="en-US" smtClean="0"/>
          </a:p>
          <a:p>
            <a:r>
              <a:rPr lang="en-US" smtClean="0"/>
              <a:t>Even in the building – not equal resources – some have 2 - 5 computers, now 10 have smartboards but others don’t</a:t>
            </a:r>
          </a:p>
          <a:p>
            <a:endParaRPr lang="en-US" smtClean="0"/>
          </a:p>
          <a:p>
            <a:r>
              <a:rPr lang="en-US" smtClean="0"/>
              <a:t>Can’t afford what we chose – laptops for teachers in addition to smartboards</a:t>
            </a:r>
          </a:p>
          <a:p>
            <a:r>
              <a:rPr lang="en-US" smtClean="0"/>
              <a:t>Laptops would make life easier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are some of the ways we are seeing kids being negatively effected by Technology.</a:t>
            </a: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19C65C-3272-4114-B035-5621C19BF634}" type="slidenum">
              <a:rPr lang="en-US"/>
              <a:pPr fontAlgn="base">
                <a:spcBef>
                  <a:spcPct val="0"/>
                </a:spcBef>
                <a:spcAft>
                  <a:spcPct val="0"/>
                </a:spcAft>
                <a:defRPr/>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61B61DC3-572B-476B-882E-26F2EF2F11FC}" type="datetimeFigureOut">
              <a:rPr lang="en-US"/>
              <a:pPr>
                <a:defRPr/>
              </a:pPr>
              <a:t>12/5/2009</a:t>
            </a:fld>
            <a:endParaRPr lang="en-US" dirty="0"/>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F102084F-0B21-4488-A7CA-3AF6289A1CD1}"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8"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bg>
      <p:bgRef idx="1001">
        <a:schemeClr val="bg2"/>
      </p:bgRef>
    </p:bg>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3"/>
          <p:cNvSpPr>
            <a:spLocks noGrp="1"/>
          </p:cNvSpPr>
          <p:nvPr>
            <p:ph type="dt" sz="half" idx="10"/>
          </p:nvPr>
        </p:nvSpPr>
        <p:spPr/>
        <p:txBody>
          <a:bodyPr/>
          <a:lstStyle>
            <a:lvl1pPr>
              <a:defRPr/>
            </a:lvl1pPr>
          </a:lstStyle>
          <a:p>
            <a:pPr>
              <a:defRPr/>
            </a:pPr>
            <a:fld id="{95F5524F-1F87-4517-98DC-4D8DA8530B94}" type="datetimeFigureOut">
              <a:rPr lang="en-US"/>
              <a:pPr>
                <a:defRPr/>
              </a:pPr>
              <a:t>12/5/2009</a:t>
            </a:fld>
            <a:endParaRPr lang="en-US" dirty="0"/>
          </a:p>
        </p:txBody>
      </p:sp>
      <p:sp>
        <p:nvSpPr>
          <p:cNvPr id="14" name="Footer Placeholder 4"/>
          <p:cNvSpPr>
            <a:spLocks noGrp="1"/>
          </p:cNvSpPr>
          <p:nvPr>
            <p:ph type="ftr" sz="quarter" idx="11"/>
          </p:nvPr>
        </p:nvSpPr>
        <p:spPr/>
        <p:txBody>
          <a:bodyPr/>
          <a:lstStyle>
            <a:lvl1pPr>
              <a:defRPr/>
            </a:lvl1pPr>
          </a:lstStyle>
          <a:p>
            <a:pPr>
              <a:defRPr/>
            </a:pPr>
            <a:endParaRPr lang="en-US"/>
          </a:p>
        </p:txBody>
      </p:sp>
      <p:sp>
        <p:nvSpPr>
          <p:cNvPr id="15" name="Slide Number Placeholder 5"/>
          <p:cNvSpPr>
            <a:spLocks noGrp="1"/>
          </p:cNvSpPr>
          <p:nvPr>
            <p:ph type="sldNum" sz="quarter" idx="12"/>
          </p:nvPr>
        </p:nvSpPr>
        <p:spPr/>
        <p:txBody>
          <a:bodyPr/>
          <a:lstStyle>
            <a:lvl1pPr>
              <a:defRPr/>
            </a:lvl1pPr>
          </a:lstStyle>
          <a:p>
            <a:pPr>
              <a:defRPr/>
            </a:pPr>
            <a:fld id="{8541EC90-7955-494C-B6C9-8832281C49D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1E6E5580-A4D8-43FD-829B-FE5886ADC1E3}" type="slidenum">
              <a:rPr lang="en-US"/>
              <a:pPr>
                <a:defRPr/>
              </a:pPr>
              <a:t>‹#›</a:t>
            </a:fld>
            <a:endParaRPr lang="en-US" dirty="0"/>
          </a:p>
        </p:txBody>
      </p:sp>
      <p:sp>
        <p:nvSpPr>
          <p:cNvPr id="14" name="Date Placeholder 3"/>
          <p:cNvSpPr>
            <a:spLocks noGrp="1"/>
          </p:cNvSpPr>
          <p:nvPr>
            <p:ph type="dt" sz="half" idx="11"/>
          </p:nvPr>
        </p:nvSpPr>
        <p:spPr/>
        <p:txBody>
          <a:bodyPr/>
          <a:lstStyle>
            <a:lvl1pPr>
              <a:defRPr/>
            </a:lvl1pPr>
          </a:lstStyle>
          <a:p>
            <a:pPr>
              <a:defRPr/>
            </a:pPr>
            <a:fld id="{25DEC8B3-D30F-43E0-ABD4-BB1ABF9ACC72}" type="datetimeFigureOut">
              <a:rPr lang="en-US"/>
              <a:pPr>
                <a:defRPr/>
              </a:pPr>
              <a:t>12/5/2009</a:t>
            </a:fld>
            <a:endParaRPr lang="en-US" dirty="0"/>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2"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bg>
      <p:bgRef idx="1001">
        <a:schemeClr val="bg2"/>
      </p:bgRef>
    </p:bg>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Date Placeholder 3"/>
          <p:cNvSpPr>
            <a:spLocks noGrp="1"/>
          </p:cNvSpPr>
          <p:nvPr>
            <p:ph type="dt" sz="half" idx="10"/>
          </p:nvPr>
        </p:nvSpPr>
        <p:spPr/>
        <p:txBody>
          <a:bodyPr/>
          <a:lstStyle>
            <a:lvl1pPr>
              <a:defRPr/>
            </a:lvl1pPr>
          </a:lstStyle>
          <a:p>
            <a:pPr>
              <a:defRPr/>
            </a:pPr>
            <a:fld id="{614BE0D0-2B27-4CFA-9C52-49BC10C54BFA}" type="datetimeFigureOut">
              <a:rPr lang="en-US"/>
              <a:pPr>
                <a:defRPr/>
              </a:pPr>
              <a:t>12/5/2009</a:t>
            </a:fld>
            <a:endParaRPr lang="en-US" dirty="0"/>
          </a:p>
        </p:txBody>
      </p:sp>
      <p:sp>
        <p:nvSpPr>
          <p:cNvPr id="15" name="Footer Placeholder 4"/>
          <p:cNvSpPr>
            <a:spLocks noGrp="1"/>
          </p:cNvSpPr>
          <p:nvPr>
            <p:ph type="ftr" sz="quarter" idx="11"/>
          </p:nvPr>
        </p:nvSpPr>
        <p:spPr/>
        <p:txBody>
          <a:bodyPr/>
          <a:lstStyle>
            <a:lvl1pPr>
              <a:defRPr/>
            </a:lvl1pPr>
          </a:lstStyle>
          <a:p>
            <a:pPr>
              <a:defRPr/>
            </a:pPr>
            <a:endParaRPr lang="en-US"/>
          </a:p>
        </p:txBody>
      </p:sp>
      <p:sp>
        <p:nvSpPr>
          <p:cNvPr id="16" name="Slide Number Placeholder 5"/>
          <p:cNvSpPr>
            <a:spLocks noGrp="1"/>
          </p:cNvSpPr>
          <p:nvPr>
            <p:ph type="sldNum" sz="quarter" idx="12"/>
          </p:nvPr>
        </p:nvSpPr>
        <p:spPr>
          <a:xfrm>
            <a:off x="4362450" y="1027113"/>
            <a:ext cx="457200" cy="441325"/>
          </a:xfrm>
        </p:spPr>
        <p:txBody>
          <a:bodyPr/>
          <a:lstStyle>
            <a:lvl1pPr>
              <a:defRPr/>
            </a:lvl1pPr>
          </a:lstStyle>
          <a:p>
            <a:pPr>
              <a:defRPr/>
            </a:pPr>
            <a:fld id="{B5CFA793-AF72-4ADC-B2B1-650F0AA8BE72}"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8" grpId="0" build="p"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7B449F79-73C3-44F1-BF25-37D414CF5AFE}" type="datetimeFigureOut">
              <a:rPr lang="en-US"/>
              <a:pPr>
                <a:defRPr/>
              </a:pPr>
              <a:t>12/5/2009</a:t>
            </a:fld>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C501DDD-8D5A-4CB6-B38A-B96E61AACEF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2" grpId="0"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bg>
      <p:bgRef idx="1001">
        <a:schemeClr val="bg2"/>
      </p:bgRef>
    </p:bg>
    <p:spTree>
      <p:nvGrpSpPr>
        <p:cNvPr id="1" name=""/>
        <p:cNvGrpSpPr/>
        <p:nvPr/>
      </p:nvGrpSpPr>
      <p:grpSpPr>
        <a:xfrm>
          <a:off x="0" y="0"/>
          <a:ext cx="0" cy="0"/>
          <a:chOff x="0" y="0"/>
          <a:chExt cx="0" cy="0"/>
        </a:xfrm>
      </p:grpSpPr>
      <p:sp>
        <p:nvSpPr>
          <p:cNvPr id="5"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4"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4"/>
          <p:cNvSpPr>
            <a:spLocks noGrp="1"/>
          </p:cNvSpPr>
          <p:nvPr>
            <p:ph type="dt" sz="half" idx="10"/>
          </p:nvPr>
        </p:nvSpPr>
        <p:spPr>
          <a:xfrm>
            <a:off x="5791200" y="6410325"/>
            <a:ext cx="3044825" cy="365125"/>
          </a:xfrm>
        </p:spPr>
        <p:txBody>
          <a:bodyPr/>
          <a:lstStyle>
            <a:lvl1pPr>
              <a:defRPr/>
            </a:lvl1pPr>
          </a:lstStyle>
          <a:p>
            <a:pPr>
              <a:defRPr/>
            </a:pPr>
            <a:fld id="{84169075-1CF3-458A-A1BE-DF87E3C1BDDF}" type="datetimeFigureOut">
              <a:rPr lang="en-US"/>
              <a:pPr>
                <a:defRPr/>
              </a:pPr>
              <a:t>12/5/2009</a:t>
            </a:fld>
            <a:endParaRPr lang="en-US" dirty="0"/>
          </a:p>
        </p:txBody>
      </p:sp>
      <p:sp>
        <p:nvSpPr>
          <p:cNvPr id="18" name="Footer Placeholder 5"/>
          <p:cNvSpPr>
            <a:spLocks noGrp="1"/>
          </p:cNvSpPr>
          <p:nvPr>
            <p:ph type="ftr" sz="quarter" idx="11"/>
          </p:nvPr>
        </p:nvSpPr>
        <p:spPr/>
        <p:txBody>
          <a:bodyPr/>
          <a:lstStyle>
            <a:lvl1pPr>
              <a:defRPr/>
            </a:lvl1pPr>
          </a:lstStyle>
          <a:p>
            <a:pPr>
              <a:defRPr/>
            </a:pPr>
            <a:endParaRPr lang="en-US"/>
          </a:p>
        </p:txBody>
      </p:sp>
      <p:sp>
        <p:nvSpPr>
          <p:cNvPr id="19" name="Slide Number Placeholder 6"/>
          <p:cNvSpPr>
            <a:spLocks noGrp="1"/>
          </p:cNvSpPr>
          <p:nvPr>
            <p:ph type="sldNum" sz="quarter" idx="12"/>
          </p:nvPr>
        </p:nvSpPr>
        <p:spPr/>
        <p:txBody>
          <a:bodyPr/>
          <a:lstStyle>
            <a:lvl1pPr>
              <a:defRPr/>
            </a:lvl1pPr>
          </a:lstStyle>
          <a:p>
            <a:pPr>
              <a:defRPr/>
            </a:pPr>
            <a:fld id="{0AF3211F-5F15-4CE8-BDD2-85966A85535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2">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2">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2">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0" grpId="0" build="p" autoUpdateAnimBg="0"/>
      <p:bldP spid="12" grpId="0" build="p"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909C31C4-914E-4EF0-826C-8A96BE518942}" type="datetimeFigureOut">
              <a:rPr lang="en-US"/>
              <a:pPr>
                <a:defRPr/>
              </a:pPr>
              <a:t>12/5/2009</a:t>
            </a:fld>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2E69D957-47DD-4826-A83E-21EFB18CC1F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6">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6">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6">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24" grpId="0" build="p" autoUpdateAnimBg="0"/>
      <p:bldP spid="26" grpId="0" build="p" autoUpdateAnimBg="0"/>
      <p:bldP spid="23" grpId="0"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4"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2"/>
          <p:cNvSpPr>
            <a:spLocks noGrp="1"/>
          </p:cNvSpPr>
          <p:nvPr>
            <p:ph type="dt" sz="half" idx="10"/>
          </p:nvPr>
        </p:nvSpPr>
        <p:spPr/>
        <p:txBody>
          <a:bodyPr/>
          <a:lstStyle>
            <a:lvl1pPr>
              <a:defRPr/>
            </a:lvl1pPr>
          </a:lstStyle>
          <a:p>
            <a:pPr>
              <a:defRPr/>
            </a:pPr>
            <a:fld id="{ECBC07A2-606F-4D69-8B5D-AF31B3BC8EF4}" type="datetimeFigureOut">
              <a:rPr lang="en-US"/>
              <a:pPr>
                <a:defRPr/>
              </a:pPr>
              <a:t>12/5/2009</a:t>
            </a:fld>
            <a:endParaRPr lang="en-US" dirty="0"/>
          </a:p>
        </p:txBody>
      </p:sp>
      <p:sp>
        <p:nvSpPr>
          <p:cNvPr id="13" name="Footer Placeholder 3"/>
          <p:cNvSpPr>
            <a:spLocks noGrp="1"/>
          </p:cNvSpPr>
          <p:nvPr>
            <p:ph type="ftr" sz="quarter" idx="11"/>
          </p:nvPr>
        </p:nvSpPr>
        <p:spPr/>
        <p:txBody>
          <a:bodyPr/>
          <a:lstStyle>
            <a:lvl1pPr>
              <a:defRPr/>
            </a:lvl1pPr>
          </a:lstStyle>
          <a:p>
            <a:pPr>
              <a:defRPr/>
            </a:pPr>
            <a:endParaRPr lang="en-US"/>
          </a:p>
        </p:txBody>
      </p:sp>
      <p:sp>
        <p:nvSpPr>
          <p:cNvPr id="14" name="Slide Number Placeholder 4"/>
          <p:cNvSpPr>
            <a:spLocks noGrp="1"/>
          </p:cNvSpPr>
          <p:nvPr>
            <p:ph type="sldNum" sz="quarter" idx="12"/>
          </p:nvPr>
        </p:nvSpPr>
        <p:spPr>
          <a:xfrm>
            <a:off x="4343400" y="1036638"/>
            <a:ext cx="457200" cy="441325"/>
          </a:xfrm>
        </p:spPr>
        <p:txBody>
          <a:bodyPr/>
          <a:lstStyle>
            <a:lvl1pPr>
              <a:defRPr/>
            </a:lvl1pPr>
          </a:lstStyle>
          <a:p>
            <a:pPr>
              <a:defRPr/>
            </a:pPr>
            <a:fld id="{0C3D0C20-E851-4C37-A6BA-4FB82809F93B}" type="slidenum">
              <a:rPr lang="en-US"/>
              <a:pPr>
                <a:defRPr/>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p:txBody>
          <a:bodyPr/>
          <a:lstStyle>
            <a:lvl1pPr>
              <a:defRPr/>
            </a:lvl1pPr>
          </a:lstStyle>
          <a:p>
            <a:pPr>
              <a:defRPr/>
            </a:pPr>
            <a:fld id="{BB779C2D-0F64-4E92-BCCF-4869D38185F5}" type="datetimeFigureOut">
              <a:rPr lang="en-US"/>
              <a:pPr>
                <a:defRPr/>
              </a:pPr>
              <a:t>12/5/2009</a:t>
            </a:fld>
            <a:endParaRPr lang="en-US" dirty="0"/>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982EFD43-8E5B-4ED8-A7C3-52948A9B534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DFE25868-A88A-4B0E-BEC3-747B41573738}" type="slidenum">
              <a:rPr lang="en-US"/>
              <a:pPr>
                <a:defRPr/>
              </a:pPr>
              <a:t>‹#›</a:t>
            </a:fld>
            <a:endParaRPr lang="en-US" dirty="0"/>
          </a:p>
        </p:txBody>
      </p:sp>
      <p:sp>
        <p:nvSpPr>
          <p:cNvPr id="17" name="Date Placeholder 4"/>
          <p:cNvSpPr>
            <a:spLocks noGrp="1"/>
          </p:cNvSpPr>
          <p:nvPr>
            <p:ph type="dt" sz="half" idx="11"/>
          </p:nvPr>
        </p:nvSpPr>
        <p:spPr/>
        <p:txBody>
          <a:bodyPr/>
          <a:lstStyle>
            <a:lvl1pPr>
              <a:defRPr/>
            </a:lvl1pPr>
          </a:lstStyle>
          <a:p>
            <a:pPr>
              <a:defRPr/>
            </a:pPr>
            <a:fld id="{4CF65C46-279A-4B41-A86B-3C21D310E6C0}" type="datetimeFigureOut">
              <a:rPr lang="en-US"/>
              <a:pPr>
                <a:defRPr/>
              </a:pPr>
              <a:t>12/5/2009</a:t>
            </a:fld>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20" grpId="0" build="p"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9AAB47D4-E7EE-4F4C-8102-E86190D0B295}" type="slidenum">
              <a:rPr lang="en-US"/>
              <a:pPr>
                <a:defRPr/>
              </a:pPr>
              <a:t>‹#›</a:t>
            </a:fld>
            <a:endParaRPr lang="en-US" dirty="0"/>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D5055961-17F3-4E54-91A0-5ADEA871B982}" type="datetimeFigureOut">
              <a:rPr lang="en-US"/>
              <a:pPr>
                <a:defRPr/>
              </a:pPr>
              <a:t>12/5/2009</a:t>
            </a:fld>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5C6A90AD-FF26-4296-BC14-AFF49A6EBC38}" type="datetimeFigureOut">
              <a:rPr lang="en-US"/>
              <a:pPr>
                <a:defRPr/>
              </a:pPr>
              <a:t>12/5/2009</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5FE593B2-1349-45E3-A6F8-B02B767B7C9B}" type="slidenum">
              <a:rPr lang="en-US"/>
              <a:pPr>
                <a:defRPr/>
              </a:pPr>
              <a:t>‹#›</a:t>
            </a:fld>
            <a:endParaRPr lang="en-US" dirty="0"/>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2000"/>
                                        <p:tgtEl>
                                          <p:spTgt spid="10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9">
                                            <p:txEl>
                                              <p:pRg st="0" end="0"/>
                                            </p:txEl>
                                          </p:spTgt>
                                        </p:tgtEl>
                                        <p:attrNameLst>
                                          <p:attrName>style.visibility</p:attrName>
                                        </p:attrNameLst>
                                      </p:cBhvr>
                                      <p:to>
                                        <p:strVal val="visible"/>
                                      </p:to>
                                    </p:set>
                                    <p:animEffect transition="in" filter="fade">
                                      <p:cBhvr>
                                        <p:cTn id="12" dur="2000"/>
                                        <p:tgtEl>
                                          <p:spTgt spid="103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39">
                                            <p:txEl>
                                              <p:pRg st="1" end="1"/>
                                            </p:txEl>
                                          </p:spTgt>
                                        </p:tgtEl>
                                        <p:attrNameLst>
                                          <p:attrName>style.visibility</p:attrName>
                                        </p:attrNameLst>
                                      </p:cBhvr>
                                      <p:to>
                                        <p:strVal val="visible"/>
                                      </p:to>
                                    </p:set>
                                    <p:animEffect transition="in" filter="fade">
                                      <p:cBhvr>
                                        <p:cTn id="15" dur="2000"/>
                                        <p:tgtEl>
                                          <p:spTgt spid="103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39">
                                            <p:txEl>
                                              <p:pRg st="2" end="2"/>
                                            </p:txEl>
                                          </p:spTgt>
                                        </p:tgtEl>
                                        <p:attrNameLst>
                                          <p:attrName>style.visibility</p:attrName>
                                        </p:attrNameLst>
                                      </p:cBhvr>
                                      <p:to>
                                        <p:strVal val="visible"/>
                                      </p:to>
                                    </p:set>
                                    <p:animEffect transition="in" filter="fade">
                                      <p:cBhvr>
                                        <p:cTn id="18" dur="2000"/>
                                        <p:tgtEl>
                                          <p:spTgt spid="103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39">
                                            <p:txEl>
                                              <p:pRg st="3" end="3"/>
                                            </p:txEl>
                                          </p:spTgt>
                                        </p:tgtEl>
                                        <p:attrNameLst>
                                          <p:attrName>style.visibility</p:attrName>
                                        </p:attrNameLst>
                                      </p:cBhvr>
                                      <p:to>
                                        <p:strVal val="visible"/>
                                      </p:to>
                                    </p:set>
                                    <p:animEffect transition="in" filter="fade">
                                      <p:cBhvr>
                                        <p:cTn id="21" dur="2000"/>
                                        <p:tgtEl>
                                          <p:spTgt spid="103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39">
                                            <p:txEl>
                                              <p:pRg st="4" end="4"/>
                                            </p:txEl>
                                          </p:spTgt>
                                        </p:tgtEl>
                                        <p:attrNameLst>
                                          <p:attrName>style.visibility</p:attrName>
                                        </p:attrNameLst>
                                      </p:cBhvr>
                                      <p:to>
                                        <p:strVal val="visible"/>
                                      </p:to>
                                    </p:set>
                                    <p:animEffect transition="in" filter="fade">
                                      <p:cBhvr>
                                        <p:cTn id="24" dur="2000"/>
                                        <p:tgtEl>
                                          <p:spTgt spid="10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 grpId="0"/>
      <p:bldP spid="1039" grpId="0" build="p">
        <p:tmplLst>
          <p:tmpl lvl="1">
            <p:tnLst>
              <p:par>
                <p:cTn presetID="10" presetClass="entr" presetSubtype="0" fill="hold" nodeType="clickEffect">
                  <p:stCondLst>
                    <p:cond delay="0"/>
                  </p:stCondLst>
                  <p:childTnLst>
                    <p:set>
                      <p:cBhvr>
                        <p:cTn dur="1" fill="hold">
                          <p:stCondLst>
                            <p:cond delay="0"/>
                          </p:stCondLst>
                        </p:cTn>
                        <p:tgtEl>
                          <p:spTgt spid="1039"/>
                        </p:tgtEl>
                        <p:attrNameLst>
                          <p:attrName>style.visibility</p:attrName>
                        </p:attrNameLst>
                      </p:cBhvr>
                      <p:to>
                        <p:strVal val="visible"/>
                      </p:to>
                    </p:set>
                    <p:animEffect transition="in" filter="fade">
                      <p:cBhvr>
                        <p:cTn dur="2000"/>
                        <p:tgtEl>
                          <p:spTgt spid="103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39"/>
                        </p:tgtEl>
                        <p:attrNameLst>
                          <p:attrName>style.visibility</p:attrName>
                        </p:attrNameLst>
                      </p:cBhvr>
                      <p:to>
                        <p:strVal val="visible"/>
                      </p:to>
                    </p:set>
                    <p:animEffect transition="in" filter="fade">
                      <p:cBhvr>
                        <p:cTn dur="2000"/>
                        <p:tgtEl>
                          <p:spTgt spid="103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39"/>
                        </p:tgtEl>
                        <p:attrNameLst>
                          <p:attrName>style.visibility</p:attrName>
                        </p:attrNameLst>
                      </p:cBhvr>
                      <p:to>
                        <p:strVal val="visible"/>
                      </p:to>
                    </p:set>
                    <p:animEffect transition="in" filter="fade">
                      <p:cBhvr>
                        <p:cTn dur="2000"/>
                        <p:tgtEl>
                          <p:spTgt spid="103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39"/>
                        </p:tgtEl>
                        <p:attrNameLst>
                          <p:attrName>style.visibility</p:attrName>
                        </p:attrNameLst>
                      </p:cBhvr>
                      <p:to>
                        <p:strVal val="visible"/>
                      </p:to>
                    </p:set>
                    <p:animEffect transition="in" filter="fade">
                      <p:cBhvr>
                        <p:cTn dur="2000"/>
                        <p:tgtEl>
                          <p:spTgt spid="103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39"/>
                        </p:tgtEl>
                        <p:attrNameLst>
                          <p:attrName>style.visibility</p:attrName>
                        </p:attrNameLst>
                      </p:cBhvr>
                      <p:to>
                        <p:strVal val="visible"/>
                      </p:to>
                    </p:set>
                    <p:animEffect transition="in" filter="fade">
                      <p:cBhvr>
                        <p:cTn dur="2000"/>
                        <p:tgtEl>
                          <p:spTgt spid="1039"/>
                        </p:tgtEl>
                      </p:cBhvr>
                    </p:animEffect>
                  </p:childTnLst>
                </p:cTn>
              </p:par>
            </p:tnLst>
          </p:tmpl>
        </p:tmplLst>
      </p:bldP>
    </p:bldLst>
  </p:timing>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www.casdk12.net/aps/macul2009/SurveyResults.mh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eaLnBrk="1" fontAlgn="auto" hangingPunct="1">
              <a:spcAft>
                <a:spcPts val="0"/>
              </a:spcAft>
              <a:buFont typeface="Wingdings 2"/>
              <a:buNone/>
              <a:defRPr/>
            </a:pPr>
            <a:r>
              <a:rPr lang="en-US" cap="none" dirty="0" smtClean="0"/>
              <a:t>“Technology!  I feel as if we’re being swept down this enormous river-we don’t know where we’re going, or why, but we’re caught in the current.  I think we should stop and take a look before it’s too late.”</a:t>
            </a:r>
          </a:p>
          <a:p>
            <a:pPr eaLnBrk="1" fontAlgn="auto" hangingPunct="1">
              <a:spcAft>
                <a:spcPts val="0"/>
              </a:spcAft>
              <a:buFont typeface="Wingdings 2"/>
              <a:buNone/>
              <a:defRPr/>
            </a:pPr>
            <a:r>
              <a:rPr lang="en-US" sz="1000" cap="none" dirty="0" smtClean="0"/>
              <a:t>Assistant Superintendent of Schools, Long Island, New York</a:t>
            </a:r>
            <a:endParaRPr lang="en-US" sz="1000" cap="none" dirty="0"/>
          </a:p>
        </p:txBody>
      </p:sp>
      <p:sp>
        <p:nvSpPr>
          <p:cNvPr id="14338" name="Title 1"/>
          <p:cNvSpPr>
            <a:spLocks noGrp="1"/>
          </p:cNvSpPr>
          <p:nvPr>
            <p:ph type="ctrTitle"/>
          </p:nvPr>
        </p:nvSpPr>
        <p:spPr/>
        <p:txBody>
          <a:bodyPr/>
          <a:lstStyle/>
          <a:p>
            <a:pPr eaLnBrk="1" hangingPunct="1"/>
            <a:r>
              <a:rPr lang="en-US" smtClean="0"/>
              <a:t>Why Technology is Detrimental to Schools</a:t>
            </a:r>
          </a:p>
        </p:txBody>
      </p:sp>
      <p:pic>
        <p:nvPicPr>
          <p:cNvPr id="14339" name="Picture 2" descr="C:\Users\baron\AppData\Local\Microsoft\Windows\Temporary Internet Files\Content.IE5\EZOZOLZO\MCj04421470000[1].png"/>
          <p:cNvPicPr>
            <a:picLocks noChangeAspect="1" noChangeArrowheads="1"/>
          </p:cNvPicPr>
          <p:nvPr/>
        </p:nvPicPr>
        <p:blipFill>
          <a:blip r:embed="rId3"/>
          <a:srcRect/>
          <a:stretch>
            <a:fillRect/>
          </a:stretch>
        </p:blipFill>
        <p:spPr bwMode="auto">
          <a:xfrm>
            <a:off x="3505200" y="4343400"/>
            <a:ext cx="2185988"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p:txBody>
          <a:bodyPr/>
          <a:lstStyle/>
          <a:p>
            <a:pPr eaLnBrk="1" hangingPunct="1"/>
            <a:r>
              <a:rPr lang="en-US" smtClean="0"/>
              <a:t>Introduction</a:t>
            </a:r>
          </a:p>
        </p:txBody>
      </p:sp>
      <p:sp>
        <p:nvSpPr>
          <p:cNvPr id="16386" name="Rectangle 3"/>
          <p:cNvSpPr>
            <a:spLocks noGrp="1"/>
          </p:cNvSpPr>
          <p:nvPr>
            <p:ph type="body" idx="4294967295"/>
          </p:nvPr>
        </p:nvSpPr>
        <p:spPr/>
        <p:txBody>
          <a:bodyPr/>
          <a:lstStyle/>
          <a:p>
            <a:pPr eaLnBrk="1" hangingPunct="1"/>
            <a:r>
              <a:rPr lang="en-US" smtClean="0"/>
              <a:t>Negative effects, high costs, ineffective strategies</a:t>
            </a:r>
          </a:p>
          <a:p>
            <a:pPr marL="742950" lvl="1" indent="-285750" eaLnBrk="1" hangingPunct="1">
              <a:buFont typeface="Wingdings" pitchFamily="2" charset="2"/>
              <a:buNone/>
            </a:pPr>
            <a:endParaRPr lang="en-US" smtClean="0"/>
          </a:p>
          <a:p>
            <a:pPr marL="742950" lvl="1" indent="-285750" eaLnBrk="1" hangingPunct="1"/>
            <a:r>
              <a:rPr lang="en-US" smtClean="0"/>
              <a:t>Schools</a:t>
            </a:r>
          </a:p>
          <a:p>
            <a:pPr eaLnBrk="1" hangingPunct="1"/>
            <a:endParaRPr lang="en-US" smtClean="0"/>
          </a:p>
          <a:p>
            <a:pPr marL="742950" lvl="1" indent="-285750" eaLnBrk="1" hangingPunct="1"/>
            <a:r>
              <a:rPr lang="en-US" smtClean="0"/>
              <a:t>Teachers</a:t>
            </a:r>
          </a:p>
          <a:p>
            <a:pPr eaLnBrk="1" hangingPunct="1"/>
            <a:endParaRPr lang="en-US" smtClean="0"/>
          </a:p>
          <a:p>
            <a:pPr marL="742950" lvl="1" indent="-285750" eaLnBrk="1" hangingPunct="1"/>
            <a:r>
              <a:rPr lang="en-US" smtClean="0"/>
              <a:t>Students</a:t>
            </a:r>
          </a:p>
        </p:txBody>
      </p:sp>
      <p:pic>
        <p:nvPicPr>
          <p:cNvPr id="16387" name="Picture 4" descr="6a00e554ae4b6e88340115700e5987970b-450wi"/>
          <p:cNvPicPr>
            <a:picLocks noChangeAspect="1" noChangeArrowheads="1"/>
          </p:cNvPicPr>
          <p:nvPr/>
        </p:nvPicPr>
        <p:blipFill>
          <a:blip r:embed="rId2"/>
          <a:srcRect/>
          <a:stretch>
            <a:fillRect/>
          </a:stretch>
        </p:blipFill>
        <p:spPr bwMode="auto">
          <a:xfrm>
            <a:off x="4419600" y="2514600"/>
            <a:ext cx="3219450" cy="3219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38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38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utoUpdateAnimBg="0"/>
      <p:bldP spid="1638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solidFill>
                  <a:srgbClr val="88A44D"/>
                </a:solidFill>
              </a:rPr>
              <a:t>The High Cost: Budget Issues</a:t>
            </a:r>
          </a:p>
        </p:txBody>
      </p:sp>
      <p:sp>
        <p:nvSpPr>
          <p:cNvPr id="17410" name="Content Placeholder 2"/>
          <p:cNvSpPr>
            <a:spLocks noGrp="1"/>
          </p:cNvSpPr>
          <p:nvPr>
            <p:ph sz="quarter" idx="1"/>
          </p:nvPr>
        </p:nvSpPr>
        <p:spPr>
          <a:xfrm>
            <a:off x="304800" y="1371600"/>
            <a:ext cx="4495800" cy="4343400"/>
          </a:xfrm>
        </p:spPr>
        <p:txBody>
          <a:bodyPr/>
          <a:lstStyle/>
          <a:p>
            <a:pPr marL="381000" indent="-381000" eaLnBrk="1" hangingPunct="1">
              <a:lnSpc>
                <a:spcPct val="200000"/>
              </a:lnSpc>
              <a:buFont typeface="Georgia" pitchFamily="18" charset="0"/>
              <a:buAutoNum type="arabicPeriod"/>
            </a:pPr>
            <a:r>
              <a:rPr lang="en-US" sz="1800" smtClean="0"/>
              <a:t>High Initial Cost</a:t>
            </a:r>
          </a:p>
          <a:p>
            <a:pPr marL="381000" indent="-381000" eaLnBrk="1" hangingPunct="1">
              <a:lnSpc>
                <a:spcPct val="200000"/>
              </a:lnSpc>
              <a:buFont typeface="Georgia" pitchFamily="18" charset="0"/>
              <a:buAutoNum type="arabicPeriod"/>
            </a:pPr>
            <a:r>
              <a:rPr lang="en-US" sz="1800" smtClean="0"/>
              <a:t>High Cost of Software, Maintenance, Training</a:t>
            </a:r>
          </a:p>
          <a:p>
            <a:pPr marL="381000" indent="-381000" eaLnBrk="1" hangingPunct="1">
              <a:lnSpc>
                <a:spcPct val="200000"/>
              </a:lnSpc>
              <a:buFont typeface="Georgia" pitchFamily="18" charset="0"/>
              <a:buAutoNum type="arabicPeriod"/>
            </a:pPr>
            <a:r>
              <a:rPr lang="en-US" sz="1800" smtClean="0"/>
              <a:t>Technology at the Cost of Other Programs</a:t>
            </a:r>
          </a:p>
          <a:p>
            <a:pPr marL="898525" lvl="2" indent="-304800" eaLnBrk="1" hangingPunct="1">
              <a:buFont typeface="Wingdings 2" pitchFamily="18" charset="2"/>
              <a:buNone/>
            </a:pPr>
            <a:endParaRPr lang="en-US" sz="1800" smtClean="0"/>
          </a:p>
        </p:txBody>
      </p:sp>
      <p:pic>
        <p:nvPicPr>
          <p:cNvPr id="17411" name="Picture 5" descr="budget_pie"/>
          <p:cNvPicPr>
            <a:picLocks noChangeAspect="1" noChangeArrowheads="1"/>
          </p:cNvPicPr>
          <p:nvPr/>
        </p:nvPicPr>
        <p:blipFill>
          <a:blip r:embed="rId3"/>
          <a:srcRect/>
          <a:stretch>
            <a:fillRect/>
          </a:stretch>
        </p:blipFill>
        <p:spPr bwMode="auto">
          <a:xfrm>
            <a:off x="5105400" y="1905000"/>
            <a:ext cx="3495675"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Problem of Technology Equity in Schools</a:t>
            </a:r>
            <a:endParaRPr lang="en-US" dirty="0"/>
          </a:p>
        </p:txBody>
      </p:sp>
      <p:sp>
        <p:nvSpPr>
          <p:cNvPr id="19458" name="Content Placeholder 2"/>
          <p:cNvSpPr>
            <a:spLocks noGrp="1"/>
          </p:cNvSpPr>
          <p:nvPr>
            <p:ph sz="quarter" idx="1"/>
          </p:nvPr>
        </p:nvSpPr>
        <p:spPr>
          <a:xfrm>
            <a:off x="301625" y="1527175"/>
            <a:ext cx="4270375" cy="4572000"/>
          </a:xfrm>
        </p:spPr>
        <p:txBody>
          <a:bodyPr/>
          <a:lstStyle/>
          <a:p>
            <a:pPr marL="514350" indent="-514350" eaLnBrk="1" hangingPunct="1">
              <a:buFont typeface="Georgia" pitchFamily="18" charset="0"/>
              <a:buAutoNum type="arabicPeriod"/>
            </a:pPr>
            <a:r>
              <a:rPr lang="en-US" sz="2000" smtClean="0"/>
              <a:t>Lack of equity in funding prevents lower income schools from competing with higher-income schools in terms of technology usage.</a:t>
            </a:r>
          </a:p>
          <a:p>
            <a:pPr marL="514350" indent="-514350" eaLnBrk="1" hangingPunct="1">
              <a:buFont typeface="Georgia" pitchFamily="18" charset="0"/>
              <a:buAutoNum type="arabicPeriod"/>
            </a:pPr>
            <a:r>
              <a:rPr lang="en-US" sz="2000" smtClean="0"/>
              <a:t>Some schools are able to secure outside funding, and private donations to fund technological advancements in their school due simply to where they are located.</a:t>
            </a:r>
          </a:p>
          <a:p>
            <a:pPr marL="514350" indent="-514350" eaLnBrk="1" hangingPunct="1">
              <a:buFont typeface="Georgia" pitchFamily="18" charset="0"/>
              <a:buAutoNum type="arabicPeriod"/>
            </a:pPr>
            <a:r>
              <a:rPr lang="en-US" sz="2000" smtClean="0"/>
              <a:t>Schools have no way to regulate the phenomenon that occurs regarding equity of access at home.</a:t>
            </a:r>
          </a:p>
          <a:p>
            <a:pPr marL="514350" indent="-514350" eaLnBrk="1" hangingPunct="1"/>
            <a:endParaRPr lang="en-US" sz="2000" smtClean="0"/>
          </a:p>
        </p:txBody>
      </p:sp>
      <p:sp>
        <p:nvSpPr>
          <p:cNvPr id="19459" name="WordArt 6"/>
          <p:cNvSpPr>
            <a:spLocks noChangeArrowheads="1" noChangeShapeType="1" noTextEdit="1"/>
          </p:cNvSpPr>
          <p:nvPr/>
        </p:nvSpPr>
        <p:spPr bwMode="auto">
          <a:xfrm>
            <a:off x="6248400" y="3124200"/>
            <a:ext cx="838200" cy="14573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VS.</a:t>
            </a:r>
          </a:p>
        </p:txBody>
      </p:sp>
      <p:pic>
        <p:nvPicPr>
          <p:cNvPr id="19460" name="Picture 8" descr="computer"/>
          <p:cNvPicPr>
            <a:picLocks noChangeAspect="1" noChangeArrowheads="1"/>
          </p:cNvPicPr>
          <p:nvPr/>
        </p:nvPicPr>
        <p:blipFill>
          <a:blip r:embed="rId3"/>
          <a:srcRect/>
          <a:stretch>
            <a:fillRect/>
          </a:stretch>
        </p:blipFill>
        <p:spPr bwMode="auto">
          <a:xfrm>
            <a:off x="5029200" y="1447800"/>
            <a:ext cx="1538288" cy="1905000"/>
          </a:xfrm>
          <a:prstGeom prst="rect">
            <a:avLst/>
          </a:prstGeom>
          <a:noFill/>
          <a:ln w="9525">
            <a:noFill/>
            <a:miter lim="800000"/>
            <a:headEnd/>
            <a:tailEnd/>
          </a:ln>
        </p:spPr>
      </p:pic>
      <p:pic>
        <p:nvPicPr>
          <p:cNvPr id="19461" name="Picture 10" descr="014"/>
          <p:cNvPicPr>
            <a:picLocks noChangeAspect="1" noChangeArrowheads="1"/>
          </p:cNvPicPr>
          <p:nvPr/>
        </p:nvPicPr>
        <p:blipFill>
          <a:blip r:embed="rId4"/>
          <a:srcRect r="34639" b="16458"/>
          <a:stretch>
            <a:fillRect/>
          </a:stretch>
        </p:blipFill>
        <p:spPr bwMode="auto">
          <a:xfrm>
            <a:off x="6705600" y="4267200"/>
            <a:ext cx="1981200" cy="189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a:xfrm>
            <a:off x="304800" y="381000"/>
            <a:ext cx="8534400" cy="758825"/>
          </a:xfrm>
        </p:spPr>
        <p:txBody>
          <a:bodyPr/>
          <a:lstStyle/>
          <a:p>
            <a:pPr eaLnBrk="1" hangingPunct="1"/>
            <a:r>
              <a:rPr lang="en-US" sz="2900" smtClean="0"/>
              <a:t>Teachers and Technology</a:t>
            </a:r>
            <a:br>
              <a:rPr lang="en-US" sz="2900" smtClean="0"/>
            </a:br>
            <a:endParaRPr lang="en-US" sz="2900" smtClean="0"/>
          </a:p>
        </p:txBody>
      </p:sp>
      <p:sp>
        <p:nvSpPr>
          <p:cNvPr id="21506" name="Rectangle 3"/>
          <p:cNvSpPr>
            <a:spLocks noGrp="1"/>
          </p:cNvSpPr>
          <p:nvPr>
            <p:ph type="body" idx="4294967295"/>
          </p:nvPr>
        </p:nvSpPr>
        <p:spPr>
          <a:xfrm>
            <a:off x="301625" y="1524000"/>
            <a:ext cx="5946775" cy="4598988"/>
          </a:xfrm>
        </p:spPr>
        <p:txBody>
          <a:bodyPr/>
          <a:lstStyle/>
          <a:p>
            <a:pPr eaLnBrk="1" hangingPunct="1">
              <a:lnSpc>
                <a:spcPct val="80000"/>
              </a:lnSpc>
              <a:buFont typeface="Wingdings 2" pitchFamily="18" charset="2"/>
              <a:buNone/>
            </a:pPr>
            <a:endParaRPr lang="en-US" sz="1800" smtClean="0"/>
          </a:p>
          <a:p>
            <a:pPr eaLnBrk="1" hangingPunct="1">
              <a:lnSpc>
                <a:spcPct val="80000"/>
              </a:lnSpc>
            </a:pPr>
            <a:r>
              <a:rPr lang="en-US" sz="1800" smtClean="0"/>
              <a:t>Teacher time involvement</a:t>
            </a:r>
          </a:p>
          <a:p>
            <a:pPr marL="742950" lvl="1" indent="-285750" eaLnBrk="1" hangingPunct="1">
              <a:lnSpc>
                <a:spcPct val="80000"/>
              </a:lnSpc>
            </a:pPr>
            <a:r>
              <a:rPr lang="en-US" sz="1500" smtClean="0"/>
              <a:t>how it works</a:t>
            </a:r>
          </a:p>
          <a:p>
            <a:pPr marL="742950" lvl="1" indent="-285750" eaLnBrk="1" hangingPunct="1">
              <a:lnSpc>
                <a:spcPct val="80000"/>
              </a:lnSpc>
            </a:pPr>
            <a:r>
              <a:rPr lang="en-US" sz="1500" smtClean="0"/>
              <a:t>how to use it to teach</a:t>
            </a:r>
          </a:p>
          <a:p>
            <a:pPr marL="1143000" lvl="2" eaLnBrk="1" hangingPunct="1">
              <a:lnSpc>
                <a:spcPct val="80000"/>
              </a:lnSpc>
            </a:pPr>
            <a:endParaRPr lang="en-US" sz="1400" smtClean="0"/>
          </a:p>
          <a:p>
            <a:pPr eaLnBrk="1" hangingPunct="1">
              <a:lnSpc>
                <a:spcPct val="80000"/>
              </a:lnSpc>
            </a:pPr>
            <a:r>
              <a:rPr lang="en-US" sz="1800" smtClean="0"/>
              <a:t>Always changing</a:t>
            </a:r>
          </a:p>
          <a:p>
            <a:pPr marL="742950" lvl="1" indent="-285750" eaLnBrk="1" hangingPunct="1">
              <a:lnSpc>
                <a:spcPct val="80000"/>
              </a:lnSpc>
            </a:pPr>
            <a:endParaRPr lang="en-US" sz="1500" smtClean="0"/>
          </a:p>
          <a:p>
            <a:pPr eaLnBrk="1" hangingPunct="1">
              <a:lnSpc>
                <a:spcPct val="80000"/>
              </a:lnSpc>
            </a:pPr>
            <a:r>
              <a:rPr lang="en-US" sz="1800" smtClean="0"/>
              <a:t>Equity in resources, skill</a:t>
            </a:r>
          </a:p>
          <a:p>
            <a:pPr marL="742950" lvl="1" indent="-285750" eaLnBrk="1" hangingPunct="1">
              <a:lnSpc>
                <a:spcPct val="80000"/>
              </a:lnSpc>
            </a:pPr>
            <a:endParaRPr lang="en-US" sz="1500" smtClean="0"/>
          </a:p>
          <a:p>
            <a:pPr eaLnBrk="1" hangingPunct="1">
              <a:lnSpc>
                <a:spcPct val="80000"/>
              </a:lnSpc>
            </a:pPr>
            <a:r>
              <a:rPr lang="en-US" sz="1800" smtClean="0"/>
              <a:t>Purchase own equipment</a:t>
            </a:r>
          </a:p>
          <a:p>
            <a:pPr marL="742950" lvl="1" indent="-285750" eaLnBrk="1" hangingPunct="1">
              <a:lnSpc>
                <a:spcPct val="80000"/>
              </a:lnSpc>
            </a:pPr>
            <a:endParaRPr lang="en-US" sz="1500" smtClean="0"/>
          </a:p>
          <a:p>
            <a:pPr eaLnBrk="1" hangingPunct="1">
              <a:lnSpc>
                <a:spcPct val="80000"/>
              </a:lnSpc>
            </a:pPr>
            <a:r>
              <a:rPr lang="en-US" sz="1800" smtClean="0"/>
              <a:t>Lack of support from technology staff</a:t>
            </a:r>
          </a:p>
          <a:p>
            <a:pPr marL="742950" lvl="1" indent="-285750" eaLnBrk="1" hangingPunct="1">
              <a:lnSpc>
                <a:spcPct val="80000"/>
              </a:lnSpc>
            </a:pPr>
            <a:r>
              <a:rPr lang="en-US" sz="1500" smtClean="0"/>
              <a:t>Can’t use own equipment</a:t>
            </a:r>
          </a:p>
          <a:p>
            <a:pPr marL="742950" lvl="1" indent="-285750" eaLnBrk="1" hangingPunct="1">
              <a:lnSpc>
                <a:spcPct val="80000"/>
              </a:lnSpc>
            </a:pPr>
            <a:r>
              <a:rPr lang="en-US" sz="1500" smtClean="0"/>
              <a:t>“That’s not my job.”</a:t>
            </a:r>
          </a:p>
          <a:p>
            <a:pPr marL="742950" lvl="1" indent="-285750" eaLnBrk="1" hangingPunct="1">
              <a:lnSpc>
                <a:spcPct val="80000"/>
              </a:lnSpc>
            </a:pPr>
            <a:r>
              <a:rPr lang="en-US" sz="1500" smtClean="0"/>
              <a:t>“We’re not teachers.”</a:t>
            </a:r>
          </a:p>
          <a:p>
            <a:pPr marL="1143000" lvl="2" eaLnBrk="1" hangingPunct="1">
              <a:lnSpc>
                <a:spcPct val="80000"/>
              </a:lnSpc>
            </a:pPr>
            <a:endParaRPr lang="en-US" sz="1400" smtClean="0"/>
          </a:p>
          <a:p>
            <a:pPr eaLnBrk="1" hangingPunct="1">
              <a:lnSpc>
                <a:spcPct val="80000"/>
              </a:lnSpc>
            </a:pPr>
            <a:r>
              <a:rPr lang="en-US" sz="1800" smtClean="0"/>
              <a:t>Need things that make life easier, NOT more difficult!</a:t>
            </a:r>
          </a:p>
        </p:txBody>
      </p:sp>
      <p:pic>
        <p:nvPicPr>
          <p:cNvPr id="21508" name="Picture 4">
            <a:hlinkClick r:id="rId3"/>
          </p:cNvPr>
          <p:cNvPicPr>
            <a:picLocks noChangeAspect="1" noChangeArrowheads="1"/>
          </p:cNvPicPr>
          <p:nvPr/>
        </p:nvPicPr>
        <p:blipFill>
          <a:blip r:embed="rId4"/>
          <a:srcRect/>
          <a:stretch>
            <a:fillRect/>
          </a:stretch>
        </p:blipFill>
        <p:spPr bwMode="auto">
          <a:xfrm>
            <a:off x="5029200" y="1752600"/>
            <a:ext cx="3581400" cy="2238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5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50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5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506">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1506">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1506">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1506">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1506">
                                            <p:txEl>
                                              <p:pRg st="16" end="1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21508"/>
                                        </p:tgtEl>
                                        <p:attrNameLst>
                                          <p:attrName>ppt_x</p:attrName>
                                        </p:attrNameLst>
                                      </p:cBhvr>
                                      <p:tavLst>
                                        <p:tav tm="0">
                                          <p:val>
                                            <p:strVal val="ppt_x"/>
                                          </p:val>
                                        </p:tav>
                                        <p:tav tm="100000">
                                          <p:val>
                                            <p:strVal val="ppt_x"/>
                                          </p:val>
                                        </p:tav>
                                      </p:tavLst>
                                    </p:anim>
                                    <p:anim calcmode="lin" valueType="num">
                                      <p:cBhvr additive="base">
                                        <p:cTn id="45" dur="500"/>
                                        <p:tgtEl>
                                          <p:spTgt spid="21508"/>
                                        </p:tgtEl>
                                        <p:attrNameLst>
                                          <p:attrName>ppt_y</p:attrName>
                                        </p:attrNameLst>
                                      </p:cBhvr>
                                      <p:tavLst>
                                        <p:tav tm="0">
                                          <p:val>
                                            <p:strVal val="ppt_y"/>
                                          </p:val>
                                        </p:tav>
                                        <p:tav tm="100000">
                                          <p:val>
                                            <p:strVal val="1+ppt_h/2"/>
                                          </p:val>
                                        </p:tav>
                                      </p:tavLst>
                                    </p:anim>
                                    <p:set>
                                      <p:cBhvr>
                                        <p:cTn id="46" dur="1" fill="hold">
                                          <p:stCondLst>
                                            <p:cond delay="499"/>
                                          </p:stCondLst>
                                        </p:cTn>
                                        <p:tgtEl>
                                          <p:spTgt spid="215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utoUpdateAnimBg="0"/>
      <p:bldP spid="2150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04800" y="457200"/>
            <a:ext cx="8534400" cy="609600"/>
          </a:xfrm>
        </p:spPr>
        <p:txBody>
          <a:bodyPr/>
          <a:lstStyle/>
          <a:p>
            <a:pPr eaLnBrk="1" hangingPunct="1"/>
            <a:r>
              <a:rPr lang="en-US" sz="2800" smtClean="0">
                <a:solidFill>
                  <a:srgbClr val="88A44D"/>
                </a:solidFill>
              </a:rPr>
              <a:t>The Unproven Effects of Technology on </a:t>
            </a:r>
            <a:br>
              <a:rPr lang="en-US" sz="2800" smtClean="0">
                <a:solidFill>
                  <a:srgbClr val="88A44D"/>
                </a:solidFill>
              </a:rPr>
            </a:br>
            <a:r>
              <a:rPr lang="en-US" sz="2800" smtClean="0">
                <a:solidFill>
                  <a:srgbClr val="88A44D"/>
                </a:solidFill>
              </a:rPr>
              <a:t>Kid’s Learning</a:t>
            </a:r>
          </a:p>
        </p:txBody>
      </p:sp>
      <p:sp>
        <p:nvSpPr>
          <p:cNvPr id="23554" name="Content Placeholder 2"/>
          <p:cNvSpPr>
            <a:spLocks noGrp="1"/>
          </p:cNvSpPr>
          <p:nvPr>
            <p:ph sz="quarter" idx="1"/>
          </p:nvPr>
        </p:nvSpPr>
        <p:spPr>
          <a:xfrm>
            <a:off x="381000" y="1905000"/>
            <a:ext cx="8504238" cy="3578225"/>
          </a:xfrm>
        </p:spPr>
        <p:txBody>
          <a:bodyPr/>
          <a:lstStyle/>
          <a:p>
            <a:pPr marL="514350" indent="-514350" eaLnBrk="1" hangingPunct="1">
              <a:buFont typeface="Georgia" pitchFamily="18" charset="0"/>
              <a:buAutoNum type="arabicPeriod"/>
            </a:pPr>
            <a:r>
              <a:rPr lang="en-US" smtClean="0"/>
              <a:t>Negative Effects on Kid’s Physical Health</a:t>
            </a:r>
          </a:p>
          <a:p>
            <a:pPr marL="514350" indent="-514350" eaLnBrk="1" hangingPunct="1">
              <a:buFont typeface="Georgia" pitchFamily="18" charset="0"/>
              <a:buAutoNum type="arabicPeriod"/>
            </a:pPr>
            <a:r>
              <a:rPr lang="en-US" smtClean="0"/>
              <a:t>Negative Cognitive Effects of Technology on the Growing Brain</a:t>
            </a:r>
          </a:p>
          <a:p>
            <a:pPr marL="514350" indent="-514350" eaLnBrk="1" hangingPunct="1">
              <a:buFont typeface="Georgia" pitchFamily="18" charset="0"/>
              <a:buAutoNum type="arabicPeriod"/>
            </a:pPr>
            <a:r>
              <a:rPr lang="en-US" smtClean="0"/>
              <a:t>Negative Socio-Emotional Effects of Technology on the Growing Brain</a:t>
            </a:r>
          </a:p>
          <a:p>
            <a:pPr marL="514350" indent="-514350" eaLnBrk="1" hangingPunct="1">
              <a:buFont typeface="Georgia" pitchFamily="18" charset="0"/>
              <a:buAutoNum type="arabicPeriod"/>
            </a:pPr>
            <a:r>
              <a:rPr lang="en-US" smtClean="0"/>
              <a:t>Visual Media as a Hindrance to Learning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a:lstStyle/>
          <a:p>
            <a:r>
              <a:rPr lang="en-US" smtClean="0"/>
              <a:t>Conclusion</a:t>
            </a:r>
          </a:p>
        </p:txBody>
      </p:sp>
      <p:sp>
        <p:nvSpPr>
          <p:cNvPr id="37891" name="Rectangle 3"/>
          <p:cNvSpPr>
            <a:spLocks noGrp="1"/>
          </p:cNvSpPr>
          <p:nvPr>
            <p:ph type="body" sz="half" idx="4294967295"/>
          </p:nvPr>
        </p:nvSpPr>
        <p:spPr>
          <a:xfrm>
            <a:off x="301625" y="1524000"/>
            <a:ext cx="4191000" cy="4598988"/>
          </a:xfrm>
        </p:spPr>
        <p:txBody>
          <a:bodyPr/>
          <a:lstStyle/>
          <a:p>
            <a:r>
              <a:rPr lang="en-US" sz="2300" smtClean="0"/>
              <a:t>What’s fair and equitable?</a:t>
            </a:r>
            <a:br>
              <a:rPr lang="en-US" sz="2300" smtClean="0"/>
            </a:br>
            <a:endParaRPr lang="en-US" sz="2300" smtClean="0"/>
          </a:p>
          <a:p>
            <a:r>
              <a:rPr lang="en-US" sz="2300" smtClean="0"/>
              <a:t>Is it worth the opportunity cost?</a:t>
            </a:r>
            <a:br>
              <a:rPr lang="en-US" sz="2300" smtClean="0"/>
            </a:br>
            <a:endParaRPr lang="en-US" sz="2300" smtClean="0"/>
          </a:p>
          <a:p>
            <a:r>
              <a:rPr lang="en-US" sz="2300" smtClean="0"/>
              <a:t>Is it affecting learning positively?</a:t>
            </a:r>
          </a:p>
          <a:p>
            <a:endParaRPr lang="en-US" sz="2300" smtClean="0"/>
          </a:p>
          <a:p>
            <a:endParaRPr lang="en-US" sz="2300" smtClean="0"/>
          </a:p>
          <a:p>
            <a:pPr>
              <a:buFont typeface="Wingdings 2" pitchFamily="18" charset="2"/>
              <a:buNone/>
            </a:pPr>
            <a:endParaRPr lang="en-US" sz="2300" smtClean="0"/>
          </a:p>
        </p:txBody>
      </p:sp>
      <p:pic>
        <p:nvPicPr>
          <p:cNvPr id="37893" name="Picture 5" descr="MPj04331650000[1]"/>
          <p:cNvPicPr>
            <a:picLocks noGrp="1" noChangeAspect="1" noChangeArrowheads="1"/>
          </p:cNvPicPr>
          <p:nvPr>
            <p:ph sz="half" idx="4294967295"/>
          </p:nvPr>
        </p:nvPicPr>
        <p:blipFill>
          <a:blip r:embed="rId2"/>
          <a:srcRect/>
          <a:stretch>
            <a:fillRect/>
          </a:stretch>
        </p:blipFill>
        <p:spPr>
          <a:xfrm>
            <a:off x="4645025" y="2251075"/>
            <a:ext cx="4191000" cy="31448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7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p:txBody>
          <a:bodyPr/>
          <a:lstStyle/>
          <a:p>
            <a:r>
              <a:rPr lang="en-US" smtClean="0"/>
              <a:t>Source Material</a:t>
            </a:r>
          </a:p>
        </p:txBody>
      </p:sp>
      <p:sp>
        <p:nvSpPr>
          <p:cNvPr id="25602" name="Rectangle 3"/>
          <p:cNvSpPr>
            <a:spLocks noGrp="1"/>
          </p:cNvSpPr>
          <p:nvPr>
            <p:ph type="body" idx="4294967295"/>
          </p:nvPr>
        </p:nvSpPr>
        <p:spPr/>
        <p:txBody>
          <a:bodyPr/>
          <a:lstStyle/>
          <a:p>
            <a:pPr>
              <a:lnSpc>
                <a:spcPct val="90000"/>
              </a:lnSpc>
            </a:pPr>
            <a:r>
              <a:rPr lang="en-US" sz="1800" smtClean="0"/>
              <a:t>ABC News – Nightline.  Oppenhiemer, Todd; Fouts, Jeffrey; Cuban, Larry; Ziot, Matthew; Healy, Jane; Roberts, Linda.  2004</a:t>
            </a:r>
          </a:p>
          <a:p>
            <a:pPr>
              <a:lnSpc>
                <a:spcPct val="90000"/>
              </a:lnSpc>
            </a:pPr>
            <a:r>
              <a:rPr lang="en-US" sz="1800" smtClean="0"/>
              <a:t>Calvert, Sandra; Rideout, Victoria; Woolard, Jennifer; Barr, Rachel. Age, Ethnicity, and Socioeconomic Patters in Early Computer Use.  </a:t>
            </a:r>
            <a:r>
              <a:rPr lang="en-US" sz="1800" i="1" smtClean="0"/>
              <a:t>The American Behavioral Scientist</a:t>
            </a:r>
            <a:r>
              <a:rPr lang="en-US" sz="1800" smtClean="0"/>
              <a:t>; Jan 2005; 48, 5.</a:t>
            </a:r>
          </a:p>
          <a:p>
            <a:pPr>
              <a:lnSpc>
                <a:spcPct val="90000"/>
              </a:lnSpc>
            </a:pPr>
            <a:r>
              <a:rPr lang="en-US" sz="1800" smtClean="0"/>
              <a:t>Chen, Milton; Healy, Jane; Resnick, Mitchel; Lipper, Laurie. Five Commentaries: Looking to the Future. </a:t>
            </a:r>
            <a:r>
              <a:rPr lang="en-US" sz="1800" i="1" smtClean="0"/>
              <a:t>The Future of Children</a:t>
            </a:r>
            <a:r>
              <a:rPr lang="en-US" sz="1800" smtClean="0"/>
              <a:t>; Fall 2000; 10,2.</a:t>
            </a:r>
          </a:p>
          <a:p>
            <a:pPr>
              <a:lnSpc>
                <a:spcPct val="90000"/>
              </a:lnSpc>
            </a:pPr>
            <a:r>
              <a:rPr lang="en-US" sz="1800" smtClean="0"/>
              <a:t>Healy, Jane. </a:t>
            </a:r>
            <a:r>
              <a:rPr lang="en-US" sz="1800" u="sng" smtClean="0"/>
              <a:t>Failure to Connect:  How Computer’s Affect Our Children’s Minds – for Better and Worse</a:t>
            </a:r>
            <a:r>
              <a:rPr lang="en-US" sz="1800" smtClean="0"/>
              <a:t>, Simon &amp; Schuster, 1998.</a:t>
            </a:r>
          </a:p>
          <a:p>
            <a:pPr>
              <a:lnSpc>
                <a:spcPct val="90000"/>
              </a:lnSpc>
            </a:pPr>
            <a:r>
              <a:rPr lang="en-US" sz="1800" smtClean="0"/>
              <a:t>Healy, Jane. </a:t>
            </a:r>
            <a:r>
              <a:rPr lang="en-US" sz="1800" i="1" smtClean="0"/>
              <a:t>10 Reasons “Sesame Street” is Bad News for Reading</a:t>
            </a:r>
            <a:r>
              <a:rPr lang="en-US" sz="1800" smtClean="0"/>
              <a:t>. The Education Digest; Feb 1991; 56; 6.</a:t>
            </a:r>
          </a:p>
          <a:p>
            <a:pPr>
              <a:lnSpc>
                <a:spcPct val="90000"/>
              </a:lnSpc>
            </a:pPr>
            <a:r>
              <a:rPr lang="en-US" sz="1800" smtClean="0"/>
              <a:t>Healy, Jane.  </a:t>
            </a:r>
            <a:r>
              <a:rPr lang="en-US" sz="1800" i="1" smtClean="0"/>
              <a:t>Why Slow Down the Rush toward School Computers?</a:t>
            </a:r>
            <a:r>
              <a:rPr lang="en-US" sz="1800" smtClean="0"/>
              <a:t> The Education Digest: Nov 1999; 65; 3. </a:t>
            </a:r>
          </a:p>
          <a:p>
            <a:pPr>
              <a:lnSpc>
                <a:spcPct val="90000"/>
              </a:lnSpc>
            </a:pPr>
            <a:r>
              <a:rPr lang="en-US" sz="1800" smtClean="0"/>
              <a:t>Shields, Margie; Behrman, Richard. </a:t>
            </a:r>
            <a:r>
              <a:rPr lang="en-US" sz="1800" i="1" smtClean="0"/>
              <a:t>Children and Computer Technology: Analysis and Recommendations</a:t>
            </a:r>
            <a:r>
              <a:rPr lang="en-US" sz="1800" smtClean="0"/>
              <a:t>.  The Future of Children; Fall 2000; 10,2.</a:t>
            </a:r>
          </a:p>
          <a:p>
            <a:pPr>
              <a:lnSpc>
                <a:spcPct val="90000"/>
              </a:lnSpc>
            </a:pPr>
            <a:r>
              <a:rPr lang="en-US" sz="1800" smtClean="0"/>
              <a:t>Salomon, Graviel. Of Mind and Media. </a:t>
            </a:r>
            <a:r>
              <a:rPr lang="en-US" sz="1800" i="1" smtClean="0"/>
              <a:t>Phi Delta Kappan</a:t>
            </a:r>
            <a:r>
              <a:rPr lang="en-US" sz="1800" smtClean="0"/>
              <a:t>, Jan 1997, P.176 FTC.</a:t>
            </a:r>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652</TotalTime>
  <Words>616</Words>
  <Application>Microsoft Office PowerPoint</Application>
  <PresentationFormat>On-screen Show (4:3)</PresentationFormat>
  <Paragraphs>72</Paragraphs>
  <Slides>8</Slides>
  <Notes>5</Notes>
  <HiddenSlides>0</HiddenSlides>
  <MMClips>0</MMClips>
  <ScaleCrop>false</ScaleCrop>
  <HeadingPairs>
    <vt:vector size="6" baseType="variant">
      <vt:variant>
        <vt:lpstr>Fonts Used</vt:lpstr>
      </vt:variant>
      <vt:variant>
        <vt:i4>6</vt:i4>
      </vt:variant>
      <vt:variant>
        <vt:lpstr>Design Template</vt:lpstr>
      </vt:variant>
      <vt:variant>
        <vt:i4>12</vt:i4>
      </vt:variant>
      <vt:variant>
        <vt:lpstr>Slide Titles</vt:lpstr>
      </vt:variant>
      <vt:variant>
        <vt:i4>8</vt:i4>
      </vt:variant>
    </vt:vector>
  </HeadingPairs>
  <TitlesOfParts>
    <vt:vector size="26" baseType="lpstr">
      <vt:lpstr>Arial</vt:lpstr>
      <vt:lpstr>Georgia</vt:lpstr>
      <vt:lpstr>Wingdings 2</vt:lpstr>
      <vt:lpstr>Wingdings</vt:lpstr>
      <vt:lpstr>Calibri</vt:lpstr>
      <vt:lpstr>+mj-lt</vt:lpstr>
      <vt:lpstr>Civic</vt:lpstr>
      <vt:lpstr>Civic</vt:lpstr>
      <vt:lpstr>Civic</vt:lpstr>
      <vt:lpstr>Civic</vt:lpstr>
      <vt:lpstr>Civic</vt:lpstr>
      <vt:lpstr>Civic</vt:lpstr>
      <vt:lpstr>Civic</vt:lpstr>
      <vt:lpstr>Civic</vt:lpstr>
      <vt:lpstr>Civic</vt:lpstr>
      <vt:lpstr>Civic</vt:lpstr>
      <vt:lpstr>Civic</vt:lpstr>
      <vt:lpstr>Civic</vt:lpstr>
      <vt:lpstr>Why Technology is Detrimental to Schools</vt:lpstr>
      <vt:lpstr>Introduction</vt:lpstr>
      <vt:lpstr>The High Cost: Budget Issues</vt:lpstr>
      <vt:lpstr>The Problem of Technology Equity in Schools</vt:lpstr>
      <vt:lpstr>Teachers and Technology </vt:lpstr>
      <vt:lpstr>The Unproven Effects of Technology on  Kid’s Learning</vt:lpstr>
      <vt:lpstr>Conclusion</vt:lpstr>
      <vt:lpstr>Source Material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Technology</dc:title>
  <dc:creator>baron</dc:creator>
  <cp:lastModifiedBy>WMCTC</cp:lastModifiedBy>
  <cp:revision>63</cp:revision>
  <dcterms:created xsi:type="dcterms:W3CDTF">2009-11-30T20:59:01Z</dcterms:created>
  <dcterms:modified xsi:type="dcterms:W3CDTF">2009-12-05T15:18:26Z</dcterms:modified>
</cp:coreProperties>
</file>